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sldIdLst>
    <p:sldId id="257" r:id="rId2"/>
    <p:sldId id="263" r:id="rId3"/>
    <p:sldId id="264" r:id="rId4"/>
    <p:sldId id="267" r:id="rId5"/>
    <p:sldId id="269" r:id="rId6"/>
    <p:sldId id="270" r:id="rId7"/>
    <p:sldId id="265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36A4"/>
    <a:srgbClr val="6B3E8D"/>
    <a:srgbClr val="040404"/>
    <a:srgbClr val="0D0D0D"/>
    <a:srgbClr val="CC67C7"/>
    <a:srgbClr val="4C3277"/>
    <a:srgbClr val="081838"/>
    <a:srgbClr val="126AAE"/>
    <a:srgbClr val="020410"/>
    <a:srgbClr val="273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94" autoAdjust="0"/>
    <p:restoredTop sz="94660"/>
  </p:normalViewPr>
  <p:slideViewPr>
    <p:cSldViewPr snapToGrid="0">
      <p:cViewPr varScale="1">
        <p:scale>
          <a:sx n="70" d="100"/>
          <a:sy n="70" d="100"/>
        </p:scale>
        <p:origin x="3017" y="75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B0F2D2-F45D-44E0-8DE3-E499E4504D2D}" type="datetimeFigureOut">
              <a:rPr lang="pt-BR" smtClean="0"/>
              <a:t>16/10/2025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A24AB-9457-4562-8A72-2161205A8D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92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EE124-533A-4458-8374-62670FE69DDC}" type="datetime1">
              <a:rPr lang="pt-BR" smtClean="0"/>
              <a:t>16/10/2025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PYTHON AUTOMAÇÃO SUPREMA  EDMUNDO BATISTA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887D-6A72-44B6-9EE6-F18FF37BAB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876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15185-6A27-4B50-8049-15616D9CBBD7}" type="datetime1">
              <a:rPr lang="pt-BR" smtClean="0"/>
              <a:t>16/10/2025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PYTHON AUTOMAÇÃO SUPREMA  EDMUNDO BATISTA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887D-6A72-44B6-9EE6-F18FF37BAB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4102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FE27-18AC-4C80-B9B7-02AA2FAC3A48}" type="datetime1">
              <a:rPr lang="pt-BR" smtClean="0"/>
              <a:t>16/10/2025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PYTHON AUTOMAÇÃO SUPREMA  EDMUNDO BATISTA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887D-6A72-44B6-9EE6-F18FF37BAB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7411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D4467-B1F2-4FC4-9409-1C02463C9161}" type="datetime1">
              <a:rPr lang="pt-BR" smtClean="0"/>
              <a:t>16/10/2025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PYTHON AUTOMAÇÃO SUPREMA  EDMUNDO BATISTA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887D-6A72-44B6-9EE6-F18FF37BAB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8525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699D-6855-4939-A0B3-E2AD0220E441}" type="datetime1">
              <a:rPr lang="pt-BR" smtClean="0"/>
              <a:t>16/10/2025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PYTHON AUTOMAÇÃO SUPREMA  EDMUNDO BATISTA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887D-6A72-44B6-9EE6-F18FF37BAB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4736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43998-73A6-44CB-8D28-6E7916A34952}" type="datetime1">
              <a:rPr lang="pt-BR" smtClean="0"/>
              <a:t>16/10/2025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PYTHON AUTOMAÇÃO SUPREMA  EDMUNDO BATISTA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887D-6A72-44B6-9EE6-F18FF37BAB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8031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D5AD5-4DE7-42E5-B6AA-0FD582E05B33}" type="datetime1">
              <a:rPr lang="pt-BR" smtClean="0"/>
              <a:t>16/10/2025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PYTHON AUTOMAÇÃO SUPREMA  EDMUNDO BATISTA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887D-6A72-44B6-9EE6-F18FF37BAB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279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DD87A-C449-471A-A84F-0EF802E0C87D}" type="datetime1">
              <a:rPr lang="pt-BR" smtClean="0"/>
              <a:t>16/10/2025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PYTHON AUTOMAÇÃO SUPREMA  EDMUNDO BATISTA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887D-6A72-44B6-9EE6-F18FF37BAB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9593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104AD-8077-4702-912A-E889A02A4BA4}" type="datetime1">
              <a:rPr lang="pt-BR" smtClean="0"/>
              <a:t>16/10/2025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PYTHON AUTOMAÇÃO SUPREMA  EDMUNDO BATISTA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887D-6A72-44B6-9EE6-F18FF37BAB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8189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5D09F-E2C0-4FE8-A7D9-46D8F074F196}" type="datetime1">
              <a:rPr lang="pt-BR" smtClean="0"/>
              <a:t>16/10/2025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PYTHON AUTOMAÇÃO SUPREMA  EDMUNDO BATISTA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887D-6A72-44B6-9EE6-F18FF37BAB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055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3AEE-0362-46A2-AAA4-1418FA1F81EB}" type="datetime1">
              <a:rPr lang="pt-BR" smtClean="0"/>
              <a:t>16/10/2025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PYTHON AUTOMAÇÃO SUPREMA  EDMUNDO BATISTA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887D-6A72-44B6-9EE6-F18FF37BAB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2706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EFB4EE-32FB-4DC4-B35A-25A533DB30DF}" type="datetime1">
              <a:rPr lang="pt-BR" smtClean="0"/>
              <a:t>16/10/2025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BR"/>
              <a:t>PYTHON AUTOMAÇÃO SUPREMA  EDMUNDO BATISTA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92887D-6A72-44B6-9EE6-F18FF37BAB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42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hyperlink" Target="https://github.com/eddgh/ebook-feito-com-ia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ddgh" TargetMode="External"/><Relationship Id="rId5" Type="http://schemas.openxmlformats.org/officeDocument/2006/relationships/hyperlink" Target="http://www.linkedin.com/in/edmundo-jos&#233;-3660b76a" TargetMode="Externa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A128A-9662-14C7-3475-C337CC36B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ntendo livro, texto, placa">
            <a:extLst>
              <a:ext uri="{FF2B5EF4-FFF2-40B4-BE49-F238E27FC236}">
                <a16:creationId xmlns:a16="http://schemas.microsoft.com/office/drawing/2014/main" id="{24BCB904-434E-69E5-ABBF-23F63DB8F5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sp>
        <p:nvSpPr>
          <p:cNvPr id="2" name="Retângulo 1" descr="EDMUNDO BATISTA">
            <a:extLst>
              <a:ext uri="{FF2B5EF4-FFF2-40B4-BE49-F238E27FC236}">
                <a16:creationId xmlns:a16="http://schemas.microsoft.com/office/drawing/2014/main" id="{5489D0EC-99B2-82B5-4871-4FDF60FFA1A4}"/>
              </a:ext>
            </a:extLst>
          </p:cNvPr>
          <p:cNvSpPr/>
          <p:nvPr/>
        </p:nvSpPr>
        <p:spPr>
          <a:xfrm>
            <a:off x="-365321" y="11578975"/>
            <a:ext cx="3437295" cy="852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latin typeface="+mj-lt"/>
              </a:rPr>
              <a:t>EDMUNDO BATISTA</a:t>
            </a:r>
          </a:p>
        </p:txBody>
      </p:sp>
      <p:pic>
        <p:nvPicPr>
          <p:cNvPr id="3" name="Imagem 2" descr="Logotipo">
            <a:extLst>
              <a:ext uri="{FF2B5EF4-FFF2-40B4-BE49-F238E27FC236}">
                <a16:creationId xmlns:a16="http://schemas.microsoft.com/office/drawing/2014/main" id="{78B740DC-C344-F7B0-315E-A002E5B17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1" t="-2197" r="26566" b="34100"/>
          <a:stretch>
            <a:fillRect/>
          </a:stretch>
        </p:blipFill>
        <p:spPr>
          <a:xfrm>
            <a:off x="7666892" y="11308861"/>
            <a:ext cx="1430215" cy="1211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6437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2AEC8-B958-CCEF-9EEF-C30E97452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o_componente">
            <a:extLst>
              <a:ext uri="{FF2B5EF4-FFF2-40B4-BE49-F238E27FC236}">
                <a16:creationId xmlns:a16="http://schemas.microsoft.com/office/drawing/2014/main" id="{2A59FAA7-4DE3-4738-F17B-3137294D0957}"/>
              </a:ext>
            </a:extLst>
          </p:cNvPr>
          <p:cNvSpPr txBox="1"/>
          <p:nvPr/>
        </p:nvSpPr>
        <p:spPr>
          <a:xfrm>
            <a:off x="909263" y="3419711"/>
            <a:ext cx="781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Controla o navegador automaticamente.</a:t>
            </a:r>
          </a:p>
        </p:txBody>
      </p:sp>
      <p:sp>
        <p:nvSpPr>
          <p:cNvPr id="6" name="subtitulo_componente">
            <a:extLst>
              <a:ext uri="{FF2B5EF4-FFF2-40B4-BE49-F238E27FC236}">
                <a16:creationId xmlns:a16="http://schemas.microsoft.com/office/drawing/2014/main" id="{BC6E562D-F519-4F69-E899-A6E4606D5DA0}"/>
              </a:ext>
            </a:extLst>
          </p:cNvPr>
          <p:cNvSpPr txBox="1"/>
          <p:nvPr/>
        </p:nvSpPr>
        <p:spPr>
          <a:xfrm>
            <a:off x="909263" y="2283168"/>
            <a:ext cx="8691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Selenium</a:t>
            </a:r>
            <a:endParaRPr lang="pt-BR" sz="3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44F23DA4-230F-CDD2-6110-CFE17ECDB055}"/>
              </a:ext>
            </a:extLst>
          </p:cNvPr>
          <p:cNvSpPr txBox="1">
            <a:spLocks/>
          </p:cNvSpPr>
          <p:nvPr/>
        </p:nvSpPr>
        <p:spPr>
          <a:xfrm>
            <a:off x="909263" y="918790"/>
            <a:ext cx="8691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Principais Bibliotecas para Automação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4C3B266-6AD4-5BD4-E2DF-8389E7A86A9E}"/>
              </a:ext>
            </a:extLst>
          </p:cNvPr>
          <p:cNvSpPr/>
          <p:nvPr/>
        </p:nvSpPr>
        <p:spPr>
          <a:xfrm rot="10800000">
            <a:off x="700180" y="9055"/>
            <a:ext cx="143882" cy="1440000"/>
          </a:xfrm>
          <a:prstGeom prst="rect">
            <a:avLst/>
          </a:prstGeom>
          <a:gradFill flip="none" rotWithShape="1">
            <a:gsLst>
              <a:gs pos="0">
                <a:srgbClr val="7936A4">
                  <a:lumMod val="67000"/>
                </a:srgbClr>
              </a:gs>
              <a:gs pos="50000">
                <a:srgbClr val="6B3E8D"/>
              </a:gs>
              <a:gs pos="82000">
                <a:schemeClr val="accent5">
                  <a:lumMod val="60000"/>
                  <a:lumOff val="40000"/>
                </a:schemeClr>
              </a:gs>
              <a:gs pos="100000">
                <a:srgbClr val="7030A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EFD32979-CF0D-D066-9918-B5E9953017C0}"/>
              </a:ext>
            </a:extLst>
          </p:cNvPr>
          <p:cNvSpPr txBox="1"/>
          <p:nvPr/>
        </p:nvSpPr>
        <p:spPr>
          <a:xfrm>
            <a:off x="909263" y="4186172"/>
            <a:ext cx="781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Instalação: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EE4CECC-3017-0F8F-C1BF-926EAB6D7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0581"/>
            <a:ext cx="9601200" cy="4260437"/>
          </a:xfrm>
          <a:prstGeom prst="rect">
            <a:avLst/>
          </a:prstGeom>
        </p:spPr>
      </p:pic>
      <p:pic>
        <p:nvPicPr>
          <p:cNvPr id="11" name="Imagem 10" descr="Ícone&#10;&#10;O conteúdo gerado por IA pode estar incorreto.">
            <a:extLst>
              <a:ext uri="{FF2B5EF4-FFF2-40B4-BE49-F238E27FC236}">
                <a16:creationId xmlns:a16="http://schemas.microsoft.com/office/drawing/2014/main" id="{815D5839-5D3F-207F-38BD-7F544CB62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" b="-1"/>
          <a:stretch>
            <a:fillRect/>
          </a:stretch>
        </p:blipFill>
        <p:spPr>
          <a:xfrm>
            <a:off x="3145974" y="8339573"/>
            <a:ext cx="3309252" cy="3434530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A7826C4C-C2E9-DEBE-0202-973AE922B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PYTHON AUTOMAÇÃO SUPREMA  EDMUNDO BATISTA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5B7B56D3-F1AD-9840-9D7E-1A66DCC8F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887D-6A72-44B6-9EE6-F18FF37BAB3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5454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F2518-8612-4EB0-378E-54DB31510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o_componente">
            <a:extLst>
              <a:ext uri="{FF2B5EF4-FFF2-40B4-BE49-F238E27FC236}">
                <a16:creationId xmlns:a16="http://schemas.microsoft.com/office/drawing/2014/main" id="{1751063C-FDDD-3B61-CAF0-566719556CFC}"/>
              </a:ext>
            </a:extLst>
          </p:cNvPr>
          <p:cNvSpPr txBox="1"/>
          <p:nvPr/>
        </p:nvSpPr>
        <p:spPr>
          <a:xfrm>
            <a:off x="909263" y="3419711"/>
            <a:ext cx="781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Exemplo de login automático:</a:t>
            </a:r>
          </a:p>
        </p:txBody>
      </p:sp>
      <p:sp>
        <p:nvSpPr>
          <p:cNvPr id="6" name="subtitulo_componente">
            <a:extLst>
              <a:ext uri="{FF2B5EF4-FFF2-40B4-BE49-F238E27FC236}">
                <a16:creationId xmlns:a16="http://schemas.microsoft.com/office/drawing/2014/main" id="{A7FB624A-1999-F18C-9831-0FB2B4477CFB}"/>
              </a:ext>
            </a:extLst>
          </p:cNvPr>
          <p:cNvSpPr txBox="1"/>
          <p:nvPr/>
        </p:nvSpPr>
        <p:spPr>
          <a:xfrm>
            <a:off x="909263" y="2283168"/>
            <a:ext cx="8691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Selenium</a:t>
            </a:r>
            <a:endParaRPr lang="pt-BR" sz="3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8B2E22F8-DACB-282C-54F9-AA7BDBBE49A7}"/>
              </a:ext>
            </a:extLst>
          </p:cNvPr>
          <p:cNvSpPr txBox="1">
            <a:spLocks/>
          </p:cNvSpPr>
          <p:nvPr/>
        </p:nvSpPr>
        <p:spPr>
          <a:xfrm>
            <a:off x="909263" y="918790"/>
            <a:ext cx="8691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Principais Bibliotecas para Automação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24F234E-11E5-C719-2279-13541204FDD0}"/>
              </a:ext>
            </a:extLst>
          </p:cNvPr>
          <p:cNvSpPr/>
          <p:nvPr/>
        </p:nvSpPr>
        <p:spPr>
          <a:xfrm rot="10800000">
            <a:off x="700180" y="9055"/>
            <a:ext cx="143882" cy="1440000"/>
          </a:xfrm>
          <a:prstGeom prst="rect">
            <a:avLst/>
          </a:prstGeom>
          <a:gradFill flip="none" rotWithShape="1">
            <a:gsLst>
              <a:gs pos="0">
                <a:srgbClr val="7936A4">
                  <a:lumMod val="67000"/>
                </a:srgbClr>
              </a:gs>
              <a:gs pos="50000">
                <a:srgbClr val="6B3E8D"/>
              </a:gs>
              <a:gs pos="82000">
                <a:schemeClr val="accent5">
                  <a:lumMod val="60000"/>
                  <a:lumOff val="40000"/>
                </a:schemeClr>
              </a:gs>
              <a:gs pos="100000">
                <a:srgbClr val="7030A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3213D291-0586-7930-9E73-F7E0F18DB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69" y="4379356"/>
            <a:ext cx="8311662" cy="5402766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8A813F2F-0759-E261-FFCB-7966547C7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PYTHON AUTOMAÇÃO SUPREMA  EDMUNDO BATISTA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D26EF05-4D4B-A400-C526-E38F703F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887D-6A72-44B6-9EE6-F18FF37BAB3A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1150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E71CC-67D5-74D6-6F3F-83C788BB7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o_componente">
            <a:extLst>
              <a:ext uri="{FF2B5EF4-FFF2-40B4-BE49-F238E27FC236}">
                <a16:creationId xmlns:a16="http://schemas.microsoft.com/office/drawing/2014/main" id="{C9512965-DD44-C605-9467-9E8B2C9F79EC}"/>
              </a:ext>
            </a:extLst>
          </p:cNvPr>
          <p:cNvSpPr txBox="1"/>
          <p:nvPr/>
        </p:nvSpPr>
        <p:spPr>
          <a:xfrm>
            <a:off x="909263" y="3419711"/>
            <a:ext cx="7812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Controla o mouse e o teclado para automatizar qualquer interface.</a:t>
            </a:r>
          </a:p>
        </p:txBody>
      </p:sp>
      <p:sp>
        <p:nvSpPr>
          <p:cNvPr id="6" name="subtitulo_componente">
            <a:extLst>
              <a:ext uri="{FF2B5EF4-FFF2-40B4-BE49-F238E27FC236}">
                <a16:creationId xmlns:a16="http://schemas.microsoft.com/office/drawing/2014/main" id="{BA76B84B-0EC7-DFFC-2DA0-CC07D35A22BE}"/>
              </a:ext>
            </a:extLst>
          </p:cNvPr>
          <p:cNvSpPr txBox="1"/>
          <p:nvPr/>
        </p:nvSpPr>
        <p:spPr>
          <a:xfrm>
            <a:off x="909263" y="2283168"/>
            <a:ext cx="8691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PyAutoGUI</a:t>
            </a:r>
            <a:endParaRPr lang="pt-BR" sz="3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50A8F15E-B158-E0B5-7690-478F41EE2567}"/>
              </a:ext>
            </a:extLst>
          </p:cNvPr>
          <p:cNvSpPr txBox="1">
            <a:spLocks/>
          </p:cNvSpPr>
          <p:nvPr/>
        </p:nvSpPr>
        <p:spPr>
          <a:xfrm>
            <a:off x="909263" y="918790"/>
            <a:ext cx="8691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Principais Bibliotecas para Automação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540D99C-4DB3-D467-AD72-AF5FC4DC15E0}"/>
              </a:ext>
            </a:extLst>
          </p:cNvPr>
          <p:cNvSpPr/>
          <p:nvPr/>
        </p:nvSpPr>
        <p:spPr>
          <a:xfrm rot="10800000">
            <a:off x="700180" y="9055"/>
            <a:ext cx="143882" cy="1440000"/>
          </a:xfrm>
          <a:prstGeom prst="rect">
            <a:avLst/>
          </a:prstGeom>
          <a:gradFill flip="none" rotWithShape="1">
            <a:gsLst>
              <a:gs pos="0">
                <a:srgbClr val="7936A4">
                  <a:lumMod val="67000"/>
                </a:srgbClr>
              </a:gs>
              <a:gs pos="50000">
                <a:srgbClr val="6B3E8D"/>
              </a:gs>
              <a:gs pos="82000">
                <a:schemeClr val="accent5">
                  <a:lumMod val="60000"/>
                  <a:lumOff val="40000"/>
                </a:schemeClr>
              </a:gs>
              <a:gs pos="100000">
                <a:srgbClr val="7030A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9ABC0C-54BE-6D3B-0C55-3AC8C1C67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6462"/>
            <a:ext cx="9601200" cy="5408676"/>
          </a:xfrm>
          <a:prstGeom prst="rect">
            <a:avLst/>
          </a:prstGeom>
        </p:spPr>
      </p:pic>
      <p:pic>
        <p:nvPicPr>
          <p:cNvPr id="11" name="Imagem 10" descr="Calendário&#10;&#10;O conteúdo gerado por IA pode estar incorreto.">
            <a:extLst>
              <a:ext uri="{FF2B5EF4-FFF2-40B4-BE49-F238E27FC236}">
                <a16:creationId xmlns:a16="http://schemas.microsoft.com/office/drawing/2014/main" id="{93F69390-13E8-F89E-2E88-D3884D0D0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762" y="8269539"/>
            <a:ext cx="3569676" cy="35696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BF0DD4E8-CDB1-F9A8-7E4A-A6108662F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PYTHON AUTOMAÇÃO SUPREMA  EDMUNDO BATISTA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3639621C-6040-2EA0-4C04-3D1264885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887D-6A72-44B6-9EE6-F18FF37BAB3A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660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035F2-ABEF-37B8-A53A-BEBF1725C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o_componente">
            <a:extLst>
              <a:ext uri="{FF2B5EF4-FFF2-40B4-BE49-F238E27FC236}">
                <a16:creationId xmlns:a16="http://schemas.microsoft.com/office/drawing/2014/main" id="{2CD5D79B-7D7B-EA3E-F964-7730990A47AB}"/>
              </a:ext>
            </a:extLst>
          </p:cNvPr>
          <p:cNvSpPr txBox="1"/>
          <p:nvPr/>
        </p:nvSpPr>
        <p:spPr>
          <a:xfrm>
            <a:off x="909263" y="3419711"/>
            <a:ext cx="781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Exemplo: abrir o menu iniciar e digitar algo.</a:t>
            </a:r>
          </a:p>
        </p:txBody>
      </p:sp>
      <p:sp>
        <p:nvSpPr>
          <p:cNvPr id="6" name="subtitulo_componente">
            <a:extLst>
              <a:ext uri="{FF2B5EF4-FFF2-40B4-BE49-F238E27FC236}">
                <a16:creationId xmlns:a16="http://schemas.microsoft.com/office/drawing/2014/main" id="{3D5C40E3-20D7-257D-9973-F17CD5A6E1C2}"/>
              </a:ext>
            </a:extLst>
          </p:cNvPr>
          <p:cNvSpPr txBox="1"/>
          <p:nvPr/>
        </p:nvSpPr>
        <p:spPr>
          <a:xfrm>
            <a:off x="909263" y="2283168"/>
            <a:ext cx="8691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PyAutoGUI</a:t>
            </a:r>
            <a:endParaRPr lang="pt-BR" sz="3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64B94B99-E62D-B988-3771-96046124B987}"/>
              </a:ext>
            </a:extLst>
          </p:cNvPr>
          <p:cNvSpPr txBox="1">
            <a:spLocks/>
          </p:cNvSpPr>
          <p:nvPr/>
        </p:nvSpPr>
        <p:spPr>
          <a:xfrm>
            <a:off x="909263" y="918790"/>
            <a:ext cx="8691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Principais Bibliotecas para Automação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FA7176B-AF15-6A58-B54A-5C05838E6EE5}"/>
              </a:ext>
            </a:extLst>
          </p:cNvPr>
          <p:cNvSpPr/>
          <p:nvPr/>
        </p:nvSpPr>
        <p:spPr>
          <a:xfrm rot="10800000">
            <a:off x="700180" y="9055"/>
            <a:ext cx="143882" cy="1440000"/>
          </a:xfrm>
          <a:prstGeom prst="rect">
            <a:avLst/>
          </a:prstGeom>
          <a:gradFill flip="none" rotWithShape="1">
            <a:gsLst>
              <a:gs pos="0">
                <a:srgbClr val="7936A4">
                  <a:lumMod val="67000"/>
                </a:srgbClr>
              </a:gs>
              <a:gs pos="50000">
                <a:srgbClr val="6B3E8D"/>
              </a:gs>
              <a:gs pos="82000">
                <a:schemeClr val="accent5">
                  <a:lumMod val="60000"/>
                  <a:lumOff val="40000"/>
                </a:schemeClr>
              </a:gs>
              <a:gs pos="100000">
                <a:srgbClr val="7030A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EA3F376-8247-490A-7089-07B8742E1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4463"/>
            <a:ext cx="9601200" cy="5392674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8625A077-1113-DE5C-E6DC-5EF11C35D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PYTHON AUTOMAÇÃO SUPREMA  EDMUNDO BATISTA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342AF2F8-E793-6370-928F-7600DC0AA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887D-6A72-44B6-9EE6-F18FF37BAB3A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646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21F25-9C77-FABF-F405-38A306D1A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o_componente">
            <a:extLst>
              <a:ext uri="{FF2B5EF4-FFF2-40B4-BE49-F238E27FC236}">
                <a16:creationId xmlns:a16="http://schemas.microsoft.com/office/drawing/2014/main" id="{14BBA339-57BB-AE91-4CEE-CE02862362D3}"/>
              </a:ext>
            </a:extLst>
          </p:cNvPr>
          <p:cNvSpPr txBox="1"/>
          <p:nvPr/>
        </p:nvSpPr>
        <p:spPr>
          <a:xfrm>
            <a:off x="909263" y="3419711"/>
            <a:ext cx="7812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Perfeitos para coletar e preencher dados em sites sem precisar abrir o navegador.</a:t>
            </a:r>
          </a:p>
        </p:txBody>
      </p:sp>
      <p:sp>
        <p:nvSpPr>
          <p:cNvPr id="6" name="subtitulo_componente">
            <a:extLst>
              <a:ext uri="{FF2B5EF4-FFF2-40B4-BE49-F238E27FC236}">
                <a16:creationId xmlns:a16="http://schemas.microsoft.com/office/drawing/2014/main" id="{4BBAA855-D696-3F61-56E1-8356A5BA07F6}"/>
              </a:ext>
            </a:extLst>
          </p:cNvPr>
          <p:cNvSpPr txBox="1"/>
          <p:nvPr/>
        </p:nvSpPr>
        <p:spPr>
          <a:xfrm>
            <a:off x="909263" y="2283168"/>
            <a:ext cx="8691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Requests</a:t>
            </a:r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+ </a:t>
            </a:r>
            <a:r>
              <a:rPr lang="pt-BR" sz="3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BeautifulSoup</a:t>
            </a:r>
            <a:endParaRPr lang="pt-BR" sz="3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633AD606-E8DC-FFE0-7FAD-25ECB7228637}"/>
              </a:ext>
            </a:extLst>
          </p:cNvPr>
          <p:cNvSpPr txBox="1">
            <a:spLocks/>
          </p:cNvSpPr>
          <p:nvPr/>
        </p:nvSpPr>
        <p:spPr>
          <a:xfrm>
            <a:off x="909263" y="918790"/>
            <a:ext cx="8691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Principais Bibliotecas para Automação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409885D-BF83-10A7-10EA-244C35542F66}"/>
              </a:ext>
            </a:extLst>
          </p:cNvPr>
          <p:cNvSpPr/>
          <p:nvPr/>
        </p:nvSpPr>
        <p:spPr>
          <a:xfrm rot="10800000">
            <a:off x="700180" y="9055"/>
            <a:ext cx="143882" cy="1440000"/>
          </a:xfrm>
          <a:prstGeom prst="rect">
            <a:avLst/>
          </a:prstGeom>
          <a:gradFill flip="none" rotWithShape="1">
            <a:gsLst>
              <a:gs pos="0">
                <a:srgbClr val="7936A4">
                  <a:lumMod val="67000"/>
                </a:srgbClr>
              </a:gs>
              <a:gs pos="50000">
                <a:srgbClr val="6B3E8D"/>
              </a:gs>
              <a:gs pos="82000">
                <a:schemeClr val="accent5">
                  <a:lumMod val="60000"/>
                  <a:lumOff val="40000"/>
                </a:schemeClr>
              </a:gs>
              <a:gs pos="100000">
                <a:srgbClr val="7030A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EE904CC1-4DC4-BB61-5E2B-990E17F5ECAB}"/>
              </a:ext>
            </a:extLst>
          </p:cNvPr>
          <p:cNvSpPr txBox="1"/>
          <p:nvPr/>
        </p:nvSpPr>
        <p:spPr>
          <a:xfrm>
            <a:off x="909263" y="4662913"/>
            <a:ext cx="781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Instalação: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3958FD7-83EE-63CC-F22C-21241AC4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412" b="21305"/>
          <a:stretch>
            <a:fillRect/>
          </a:stretch>
        </p:blipFill>
        <p:spPr>
          <a:xfrm>
            <a:off x="0" y="5163968"/>
            <a:ext cx="9601200" cy="3089079"/>
          </a:xfrm>
          <a:prstGeom prst="rect">
            <a:avLst/>
          </a:prstGeom>
        </p:spPr>
      </p:pic>
      <p:pic>
        <p:nvPicPr>
          <p:cNvPr id="12" name="Imagem 11" descr="Diagrama&#10;&#10;O conteúdo gerado por IA pode estar incorreto.">
            <a:extLst>
              <a:ext uri="{FF2B5EF4-FFF2-40B4-BE49-F238E27FC236}">
                <a16:creationId xmlns:a16="http://schemas.microsoft.com/office/drawing/2014/main" id="{11A11A36-DE0E-A0A1-B646-0E8EB25EC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607" y="8370565"/>
            <a:ext cx="6121986" cy="35122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F852D140-03A8-695C-E179-148B40FF3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PYTHON AUTOMAÇÃO SUPREMA  EDMUNDO BATISTA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1F859393-1EE3-C78D-3832-FFF9F88BE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887D-6A72-44B6-9EE6-F18FF37BAB3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8673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5D3C2-E5D9-8201-170F-BB369DA00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o_componente">
            <a:extLst>
              <a:ext uri="{FF2B5EF4-FFF2-40B4-BE49-F238E27FC236}">
                <a16:creationId xmlns:a16="http://schemas.microsoft.com/office/drawing/2014/main" id="{69B0FF8A-79A7-4B0E-E112-29E3B12C1ABA}"/>
              </a:ext>
            </a:extLst>
          </p:cNvPr>
          <p:cNvSpPr txBox="1"/>
          <p:nvPr/>
        </p:nvSpPr>
        <p:spPr>
          <a:xfrm>
            <a:off x="909263" y="3419711"/>
            <a:ext cx="781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Exemplo: coletar o título de um site.</a:t>
            </a:r>
          </a:p>
        </p:txBody>
      </p:sp>
      <p:sp>
        <p:nvSpPr>
          <p:cNvPr id="6" name="subtitulo_componente">
            <a:extLst>
              <a:ext uri="{FF2B5EF4-FFF2-40B4-BE49-F238E27FC236}">
                <a16:creationId xmlns:a16="http://schemas.microsoft.com/office/drawing/2014/main" id="{363CB4AB-1E16-B3DA-2239-8C33C45CA33E}"/>
              </a:ext>
            </a:extLst>
          </p:cNvPr>
          <p:cNvSpPr txBox="1"/>
          <p:nvPr/>
        </p:nvSpPr>
        <p:spPr>
          <a:xfrm>
            <a:off x="909263" y="2283168"/>
            <a:ext cx="8691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Requests</a:t>
            </a:r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+ </a:t>
            </a:r>
            <a:r>
              <a:rPr lang="pt-BR" sz="3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BeautifulSoup</a:t>
            </a:r>
            <a:endParaRPr lang="pt-BR" sz="3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D87D8827-CAF8-1DBA-748B-838A473F5894}"/>
              </a:ext>
            </a:extLst>
          </p:cNvPr>
          <p:cNvSpPr txBox="1">
            <a:spLocks/>
          </p:cNvSpPr>
          <p:nvPr/>
        </p:nvSpPr>
        <p:spPr>
          <a:xfrm>
            <a:off x="909263" y="918790"/>
            <a:ext cx="8691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Principais Bibliotecas para Automação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DA4940C-7893-1A10-C569-9F80F4686FAB}"/>
              </a:ext>
            </a:extLst>
          </p:cNvPr>
          <p:cNvSpPr/>
          <p:nvPr/>
        </p:nvSpPr>
        <p:spPr>
          <a:xfrm rot="10800000">
            <a:off x="700180" y="9055"/>
            <a:ext cx="143882" cy="1440000"/>
          </a:xfrm>
          <a:prstGeom prst="rect">
            <a:avLst/>
          </a:prstGeom>
          <a:gradFill flip="none" rotWithShape="1">
            <a:gsLst>
              <a:gs pos="0">
                <a:srgbClr val="7936A4">
                  <a:lumMod val="67000"/>
                </a:srgbClr>
              </a:gs>
              <a:gs pos="50000">
                <a:srgbClr val="6B3E8D"/>
              </a:gs>
              <a:gs pos="82000">
                <a:schemeClr val="accent5">
                  <a:lumMod val="60000"/>
                  <a:lumOff val="40000"/>
                </a:schemeClr>
              </a:gs>
              <a:gs pos="100000">
                <a:srgbClr val="7030A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8D91B8D-7309-B9AA-8E6D-BBCF6589C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8475"/>
            <a:ext cx="9601200" cy="5404649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66C1D037-5F89-D98C-9241-9F8A94EE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PYTHON AUTOMAÇÃO SUPREMA  EDMUNDO BATISTA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95CDF0C1-17FF-71ED-4DF6-9A2A376C2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887D-6A72-44B6-9EE6-F18FF37BAB3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8014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2A537-2554-8974-ECDC-31A2D1E47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A13A65E-5707-67B0-4BDD-F72A915DDEC6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8B83DE-E0EB-059D-0196-2083C0AB540A}"/>
              </a:ext>
            </a:extLst>
          </p:cNvPr>
          <p:cNvSpPr txBox="1"/>
          <p:nvPr/>
        </p:nvSpPr>
        <p:spPr>
          <a:xfrm>
            <a:off x="1391137" y="6432064"/>
            <a:ext cx="7354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Automatizando Preenchimento de Formulários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15633C-2383-0917-5D13-73375DA24F6C}"/>
              </a:ext>
            </a:extLst>
          </p:cNvPr>
          <p:cNvSpPr txBox="1"/>
          <p:nvPr/>
        </p:nvSpPr>
        <p:spPr>
          <a:xfrm>
            <a:off x="2747108" y="1891873"/>
            <a:ext cx="410698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 w="28575">
                  <a:solidFill>
                    <a:srgbClr val="7936A4"/>
                  </a:solidFill>
                </a:ln>
                <a:noFill/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04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60259C4-C4D3-8968-3C4F-F8C2D7F44227}"/>
              </a:ext>
            </a:extLst>
          </p:cNvPr>
          <p:cNvSpPr/>
          <p:nvPr/>
        </p:nvSpPr>
        <p:spPr>
          <a:xfrm>
            <a:off x="963247" y="8784496"/>
            <a:ext cx="7893537" cy="156858"/>
          </a:xfrm>
          <a:prstGeom prst="rect">
            <a:avLst/>
          </a:prstGeom>
          <a:gradFill>
            <a:gsLst>
              <a:gs pos="0">
                <a:srgbClr val="002060">
                  <a:lumMod val="66000"/>
                </a:srgbClr>
              </a:gs>
              <a:gs pos="74000">
                <a:srgbClr val="6B3E8D"/>
              </a:gs>
              <a:gs pos="83000">
                <a:schemeClr val="accent5">
                  <a:lumMod val="60000"/>
                  <a:lumOff val="40000"/>
                </a:schemeClr>
              </a:gs>
              <a:gs pos="100000">
                <a:srgbClr val="7030A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0B1EC912-A725-2E05-9F49-8E837DB50BF6}"/>
              </a:ext>
            </a:extLst>
          </p:cNvPr>
          <p:cNvSpPr txBox="1"/>
          <p:nvPr/>
        </p:nvSpPr>
        <p:spPr>
          <a:xfrm>
            <a:off x="909263" y="9234364"/>
            <a:ext cx="781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Preencher um formulário de cadastro automaticamente.</a:t>
            </a:r>
          </a:p>
        </p:txBody>
      </p:sp>
    </p:spTree>
    <p:extLst>
      <p:ext uri="{BB962C8B-B14F-4D97-AF65-F5344CB8AC3E}">
        <p14:creationId xmlns:p14="http://schemas.microsoft.com/office/powerpoint/2010/main" val="2259803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F6E68-27D7-F2BA-327E-05E84C0E4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o_componente">
            <a:extLst>
              <a:ext uri="{FF2B5EF4-FFF2-40B4-BE49-F238E27FC236}">
                <a16:creationId xmlns:a16="http://schemas.microsoft.com/office/drawing/2014/main" id="{25629634-57CB-268B-2759-21EEA4371141}"/>
              </a:ext>
            </a:extLst>
          </p:cNvPr>
          <p:cNvSpPr txBox="1"/>
          <p:nvPr/>
        </p:nvSpPr>
        <p:spPr>
          <a:xfrm>
            <a:off x="909263" y="2864822"/>
            <a:ext cx="7812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 exemplo real: preencher um formulário de cadastro automaticamente.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3AEDC044-BB61-BB7E-E243-519159E23926}"/>
              </a:ext>
            </a:extLst>
          </p:cNvPr>
          <p:cNvSpPr txBox="1">
            <a:spLocks/>
          </p:cNvSpPr>
          <p:nvPr/>
        </p:nvSpPr>
        <p:spPr>
          <a:xfrm>
            <a:off x="909263" y="918790"/>
            <a:ext cx="86919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Automatizando Preenchimento de Formulários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9E0294F-30F8-91E7-7FB4-B8EA8F59D89B}"/>
              </a:ext>
            </a:extLst>
          </p:cNvPr>
          <p:cNvSpPr/>
          <p:nvPr/>
        </p:nvSpPr>
        <p:spPr>
          <a:xfrm rot="10800000">
            <a:off x="700180" y="9055"/>
            <a:ext cx="143882" cy="1440000"/>
          </a:xfrm>
          <a:prstGeom prst="rect">
            <a:avLst/>
          </a:prstGeom>
          <a:gradFill flip="none" rotWithShape="1">
            <a:gsLst>
              <a:gs pos="0">
                <a:srgbClr val="7936A4">
                  <a:lumMod val="67000"/>
                </a:srgbClr>
              </a:gs>
              <a:gs pos="50000">
                <a:srgbClr val="6B3E8D"/>
              </a:gs>
              <a:gs pos="82000">
                <a:schemeClr val="accent5">
                  <a:lumMod val="60000"/>
                  <a:lumOff val="40000"/>
                </a:schemeClr>
              </a:gs>
              <a:gs pos="100000">
                <a:srgbClr val="7030A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1918E8-F173-3876-37E7-0621929B4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8475"/>
            <a:ext cx="9601200" cy="5404649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210EF6BC-B95B-8D8D-B850-B8E6C7F86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PYTHON AUTOMAÇÃO SUPREMA  EDMUNDO BATISTA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DB551CA-5E09-1F24-6A12-9B7EA44CE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887D-6A72-44B6-9EE6-F18FF37BAB3A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2267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4EFCB-CB1D-DC0E-C457-0247C88AB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ADA992C-F894-D425-D90F-7C04CB1F653D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F8A4ED5-694C-9D4D-B2E9-55A909C07DB5}"/>
              </a:ext>
            </a:extLst>
          </p:cNvPr>
          <p:cNvSpPr txBox="1"/>
          <p:nvPr/>
        </p:nvSpPr>
        <p:spPr>
          <a:xfrm>
            <a:off x="1391137" y="6432064"/>
            <a:ext cx="73542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Dicas Finais para Produtividade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A01EEE-CF17-1053-D1D8-6AAC293338FE}"/>
              </a:ext>
            </a:extLst>
          </p:cNvPr>
          <p:cNvSpPr txBox="1"/>
          <p:nvPr/>
        </p:nvSpPr>
        <p:spPr>
          <a:xfrm>
            <a:off x="2747108" y="1891873"/>
            <a:ext cx="410698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 w="28575">
                  <a:solidFill>
                    <a:srgbClr val="7936A4"/>
                  </a:solidFill>
                </a:ln>
                <a:noFill/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05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C3A31E2-FA86-481C-72EF-F769FA67B805}"/>
              </a:ext>
            </a:extLst>
          </p:cNvPr>
          <p:cNvSpPr/>
          <p:nvPr/>
        </p:nvSpPr>
        <p:spPr>
          <a:xfrm>
            <a:off x="963247" y="8784496"/>
            <a:ext cx="7893537" cy="156858"/>
          </a:xfrm>
          <a:prstGeom prst="rect">
            <a:avLst/>
          </a:prstGeom>
          <a:gradFill>
            <a:gsLst>
              <a:gs pos="0">
                <a:srgbClr val="002060">
                  <a:lumMod val="66000"/>
                </a:srgbClr>
              </a:gs>
              <a:gs pos="74000">
                <a:srgbClr val="6B3E8D"/>
              </a:gs>
              <a:gs pos="83000">
                <a:schemeClr val="accent5">
                  <a:lumMod val="60000"/>
                  <a:lumOff val="40000"/>
                </a:schemeClr>
              </a:gs>
              <a:gs pos="100000">
                <a:srgbClr val="7030A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582B3FB2-34B3-F11F-3811-00C9938BA443}"/>
              </a:ext>
            </a:extLst>
          </p:cNvPr>
          <p:cNvSpPr txBox="1"/>
          <p:nvPr/>
        </p:nvSpPr>
        <p:spPr>
          <a:xfrm>
            <a:off x="909263" y="9234364"/>
            <a:ext cx="781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Pequenas práticas que multiplicam seus resultados.</a:t>
            </a:r>
          </a:p>
        </p:txBody>
      </p:sp>
    </p:spTree>
    <p:extLst>
      <p:ext uri="{BB962C8B-B14F-4D97-AF65-F5344CB8AC3E}">
        <p14:creationId xmlns:p14="http://schemas.microsoft.com/office/powerpoint/2010/main" val="3037611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C0F41-5A2A-FA34-DC26-C543234EA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o_componente">
            <a:extLst>
              <a:ext uri="{FF2B5EF4-FFF2-40B4-BE49-F238E27FC236}">
                <a16:creationId xmlns:a16="http://schemas.microsoft.com/office/drawing/2014/main" id="{B88EEEEA-2EA6-B0AE-8DAA-3654E01BC754}"/>
              </a:ext>
            </a:extLst>
          </p:cNvPr>
          <p:cNvSpPr txBox="1"/>
          <p:nvPr/>
        </p:nvSpPr>
        <p:spPr>
          <a:xfrm>
            <a:off x="909263" y="3646355"/>
            <a:ext cx="8281629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funções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para organizar suas automações.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Comente o código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para lembrar o que cada parte faz.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Crie scripts pequenos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vá testando aos poucos.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✅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Salve dados em CSV ou Excel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para integração com planilhas.</a:t>
            </a:r>
          </a:p>
          <a:p>
            <a:pPr>
              <a:lnSpc>
                <a:spcPct val="150000"/>
              </a:lnSpc>
            </a:pP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Exemplo:</a:t>
            </a:r>
          </a:p>
        </p:txBody>
      </p:sp>
      <p:sp>
        <p:nvSpPr>
          <p:cNvPr id="6" name="subtitulo_componente">
            <a:extLst>
              <a:ext uri="{FF2B5EF4-FFF2-40B4-BE49-F238E27FC236}">
                <a16:creationId xmlns:a16="http://schemas.microsoft.com/office/drawing/2014/main" id="{2E6D8231-6EBB-2449-827E-FC75EFC4B006}"/>
              </a:ext>
            </a:extLst>
          </p:cNvPr>
          <p:cNvSpPr txBox="1"/>
          <p:nvPr/>
        </p:nvSpPr>
        <p:spPr>
          <a:xfrm>
            <a:off x="909263" y="2283168"/>
            <a:ext cx="86919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Truques simples para turbinar sua rotina com Python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4901651E-8F9B-6120-E6E5-1E2E4293931A}"/>
              </a:ext>
            </a:extLst>
          </p:cNvPr>
          <p:cNvSpPr txBox="1">
            <a:spLocks/>
          </p:cNvSpPr>
          <p:nvPr/>
        </p:nvSpPr>
        <p:spPr>
          <a:xfrm>
            <a:off x="909263" y="918790"/>
            <a:ext cx="8691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Dicas Finais para Produtividade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A8D8FB2-EDAB-2FD5-A6C7-EFD42C977AA7}"/>
              </a:ext>
            </a:extLst>
          </p:cNvPr>
          <p:cNvSpPr/>
          <p:nvPr/>
        </p:nvSpPr>
        <p:spPr>
          <a:xfrm rot="10800000">
            <a:off x="700180" y="9055"/>
            <a:ext cx="143882" cy="1440000"/>
          </a:xfrm>
          <a:prstGeom prst="rect">
            <a:avLst/>
          </a:prstGeom>
          <a:gradFill flip="none" rotWithShape="1">
            <a:gsLst>
              <a:gs pos="0">
                <a:srgbClr val="7936A4">
                  <a:lumMod val="67000"/>
                </a:srgbClr>
              </a:gs>
              <a:gs pos="50000">
                <a:srgbClr val="6B3E8D"/>
              </a:gs>
              <a:gs pos="82000">
                <a:schemeClr val="accent5">
                  <a:lumMod val="60000"/>
                  <a:lumOff val="40000"/>
                </a:schemeClr>
              </a:gs>
              <a:gs pos="100000">
                <a:srgbClr val="7030A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B670C92-C18E-E59D-2F11-FC0E63AF0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2939"/>
            <a:ext cx="9601200" cy="5404649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FE241024-7FE5-EB75-19E2-380BF3017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PYTHON AUTOMAÇÃO SUPREMA  EDMUNDO BATISTA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F1094861-1695-38F5-E655-248BE38A9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887D-6A72-44B6-9EE6-F18FF37BAB3A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0179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2559A-2628-28E5-43C5-944516758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o_componente">
            <a:extLst>
              <a:ext uri="{FF2B5EF4-FFF2-40B4-BE49-F238E27FC236}">
                <a16:creationId xmlns:a16="http://schemas.microsoft.com/office/drawing/2014/main" id="{FBD84336-A1F9-51DD-56BC-FB0214F45080}"/>
              </a:ext>
            </a:extLst>
          </p:cNvPr>
          <p:cNvSpPr txBox="1"/>
          <p:nvPr/>
        </p:nvSpPr>
        <p:spPr>
          <a:xfrm>
            <a:off x="909263" y="3419711"/>
            <a:ext cx="78127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é uma linguagem poderosa, fácil de aprender e muito usada em automação, análise de dados e inteligência artificial.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Neste ebook, você vai conhecer os principais conceitos, comandos e bibliotecas, além de aprender como automatizar tarefas na web — tudo explicado de forma direta e prática.</a:t>
            </a:r>
          </a:p>
        </p:txBody>
      </p:sp>
      <p:sp>
        <p:nvSpPr>
          <p:cNvPr id="6" name="subtitulo_componente">
            <a:extLst>
              <a:ext uri="{FF2B5EF4-FFF2-40B4-BE49-F238E27FC236}">
                <a16:creationId xmlns:a16="http://schemas.microsoft.com/office/drawing/2014/main" id="{0DAC79A0-A946-5BAA-61B9-8E947E539A9F}"/>
              </a:ext>
            </a:extLst>
          </p:cNvPr>
          <p:cNvSpPr txBox="1"/>
          <p:nvPr/>
        </p:nvSpPr>
        <p:spPr>
          <a:xfrm>
            <a:off x="909263" y="2283168"/>
            <a:ext cx="8691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 Lógica à Automação Web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F55308F0-48C0-1310-AB64-AE031B2B5A62}"/>
              </a:ext>
            </a:extLst>
          </p:cNvPr>
          <p:cNvSpPr txBox="1">
            <a:spLocks/>
          </p:cNvSpPr>
          <p:nvPr/>
        </p:nvSpPr>
        <p:spPr>
          <a:xfrm>
            <a:off x="909263" y="918790"/>
            <a:ext cx="8691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na Prática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1769F38-F478-7680-2DD0-9963932D6520}"/>
              </a:ext>
            </a:extLst>
          </p:cNvPr>
          <p:cNvSpPr/>
          <p:nvPr/>
        </p:nvSpPr>
        <p:spPr>
          <a:xfrm rot="10800000">
            <a:off x="700180" y="9055"/>
            <a:ext cx="143882" cy="1440000"/>
          </a:xfrm>
          <a:prstGeom prst="rect">
            <a:avLst/>
          </a:prstGeom>
          <a:gradFill flip="none" rotWithShape="1">
            <a:gsLst>
              <a:gs pos="0">
                <a:srgbClr val="7936A4">
                  <a:lumMod val="67000"/>
                </a:srgbClr>
              </a:gs>
              <a:gs pos="50000">
                <a:srgbClr val="6B3E8D"/>
              </a:gs>
              <a:gs pos="82000">
                <a:schemeClr val="accent5">
                  <a:lumMod val="60000"/>
                  <a:lumOff val="40000"/>
                </a:schemeClr>
              </a:gs>
              <a:gs pos="100000">
                <a:srgbClr val="7030A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9CEDE6E-6AEF-1E08-86AB-A5730B3D4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550" y="7379442"/>
            <a:ext cx="6322100" cy="3560373"/>
          </a:xfrm>
          <a:prstGeom prst="rect">
            <a:avLst/>
          </a:prstGeom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0B8F4788-7889-8A35-C699-10E45CF0A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PYTHON AUTOMAÇÃO SUPREMA  EDMUNDO BATISTA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5B0B81FE-668E-D2D4-FA37-44E193D70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887D-6A72-44B6-9EE6-F18FF37BAB3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0003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C350E-4B78-D92D-035D-117CBC758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D74C204-3757-AD8F-DD84-36F53685A6A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0355CA7-913F-618C-A6AB-CE58153AF174}"/>
              </a:ext>
            </a:extLst>
          </p:cNvPr>
          <p:cNvSpPr txBox="1"/>
          <p:nvPr/>
        </p:nvSpPr>
        <p:spPr>
          <a:xfrm>
            <a:off x="1232876" y="7079460"/>
            <a:ext cx="73542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CONCLUSÃO E AGRADECIMENTOS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B382B18-062E-7D5D-D54C-D4F0B563F996}"/>
              </a:ext>
            </a:extLst>
          </p:cNvPr>
          <p:cNvSpPr/>
          <p:nvPr/>
        </p:nvSpPr>
        <p:spPr>
          <a:xfrm>
            <a:off x="963247" y="8784496"/>
            <a:ext cx="7893537" cy="156858"/>
          </a:xfrm>
          <a:prstGeom prst="rect">
            <a:avLst/>
          </a:prstGeom>
          <a:gradFill>
            <a:gsLst>
              <a:gs pos="0">
                <a:srgbClr val="002060">
                  <a:lumMod val="66000"/>
                </a:srgbClr>
              </a:gs>
              <a:gs pos="74000">
                <a:srgbClr val="6B3E8D"/>
              </a:gs>
              <a:gs pos="83000">
                <a:schemeClr val="accent5">
                  <a:lumMod val="60000"/>
                  <a:lumOff val="40000"/>
                </a:schemeClr>
              </a:gs>
              <a:gs pos="100000">
                <a:srgbClr val="7030A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2AC4C25C-DCBB-C9D7-AE5E-2989D8A23D71}"/>
              </a:ext>
            </a:extLst>
          </p:cNvPr>
          <p:cNvSpPr txBox="1"/>
          <p:nvPr/>
        </p:nvSpPr>
        <p:spPr>
          <a:xfrm>
            <a:off x="909263" y="9234364"/>
            <a:ext cx="781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Agora é hora de colocar o código em ação!</a:t>
            </a:r>
          </a:p>
        </p:txBody>
      </p:sp>
      <p:pic>
        <p:nvPicPr>
          <p:cNvPr id="8" name="Imagem 7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668B2C54-518B-6C33-DD1B-1A6950BF3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48"/>
          <a:stretch>
            <a:fillRect/>
          </a:stretch>
        </p:blipFill>
        <p:spPr>
          <a:xfrm>
            <a:off x="2257070" y="395953"/>
            <a:ext cx="5087060" cy="627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25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CD95C-D6C8-D1F0-7032-9439C9908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o_componente">
            <a:extLst>
              <a:ext uri="{FF2B5EF4-FFF2-40B4-BE49-F238E27FC236}">
                <a16:creationId xmlns:a16="http://schemas.microsoft.com/office/drawing/2014/main" id="{2CBFF196-57BC-E71A-412B-69F1A7DA9368}"/>
              </a:ext>
            </a:extLst>
          </p:cNvPr>
          <p:cNvSpPr txBox="1"/>
          <p:nvPr/>
        </p:nvSpPr>
        <p:spPr>
          <a:xfrm>
            <a:off x="909263" y="3646355"/>
            <a:ext cx="82816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 poucos comandos, você já é capaz de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automatizar tarefas repetitivas, coletar dados da web e preencher formulários automaticamente.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segredo é começar simples e evoluir aos poucos — Python faz o resto.</a:t>
            </a:r>
          </a:p>
        </p:txBody>
      </p:sp>
      <p:sp>
        <p:nvSpPr>
          <p:cNvPr id="6" name="subtitulo_componente">
            <a:extLst>
              <a:ext uri="{FF2B5EF4-FFF2-40B4-BE49-F238E27FC236}">
                <a16:creationId xmlns:a16="http://schemas.microsoft.com/office/drawing/2014/main" id="{86DDE6D0-D031-3609-CA03-B5AAABDBA221}"/>
              </a:ext>
            </a:extLst>
          </p:cNvPr>
          <p:cNvSpPr txBox="1"/>
          <p:nvPr/>
        </p:nvSpPr>
        <p:spPr>
          <a:xfrm>
            <a:off x="909263" y="2283168"/>
            <a:ext cx="8691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Transforme conhecimento em automação real!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B64F9FF-06A9-B91C-D526-FB7277A4E7BB}"/>
              </a:ext>
            </a:extLst>
          </p:cNvPr>
          <p:cNvSpPr txBox="1">
            <a:spLocks/>
          </p:cNvSpPr>
          <p:nvPr/>
        </p:nvSpPr>
        <p:spPr>
          <a:xfrm>
            <a:off x="909263" y="918790"/>
            <a:ext cx="8691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Conclusão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D919E24-1E39-3DE1-32D2-53987438874A}"/>
              </a:ext>
            </a:extLst>
          </p:cNvPr>
          <p:cNvSpPr/>
          <p:nvPr/>
        </p:nvSpPr>
        <p:spPr>
          <a:xfrm rot="10800000">
            <a:off x="700180" y="9055"/>
            <a:ext cx="143882" cy="1440000"/>
          </a:xfrm>
          <a:prstGeom prst="rect">
            <a:avLst/>
          </a:prstGeom>
          <a:gradFill flip="none" rotWithShape="1">
            <a:gsLst>
              <a:gs pos="0">
                <a:srgbClr val="7936A4">
                  <a:lumMod val="67000"/>
                </a:srgbClr>
              </a:gs>
              <a:gs pos="50000">
                <a:srgbClr val="6B3E8D"/>
              </a:gs>
              <a:gs pos="82000">
                <a:schemeClr val="accent5">
                  <a:lumMod val="60000"/>
                  <a:lumOff val="40000"/>
                </a:schemeClr>
              </a:gs>
              <a:gs pos="100000">
                <a:srgbClr val="7030A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Calendário&#10;&#10;O conteúdo gerado por IA pode estar incorreto.">
            <a:extLst>
              <a:ext uri="{FF2B5EF4-FFF2-40B4-BE49-F238E27FC236}">
                <a16:creationId xmlns:a16="http://schemas.microsoft.com/office/drawing/2014/main" id="{EB8C9EB3-B172-2DEE-DA40-82EE9326C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582" y="8171390"/>
            <a:ext cx="1970926" cy="19709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id="{EF946B56-B01D-CA4E-159A-C5D6A911B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222" y="10374783"/>
            <a:ext cx="2773646" cy="15912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Imagem 1" descr="Ícone&#10;&#10;O conteúdo gerado por IA pode estar incorreto.">
            <a:extLst>
              <a:ext uri="{FF2B5EF4-FFF2-40B4-BE49-F238E27FC236}">
                <a16:creationId xmlns:a16="http://schemas.microsoft.com/office/drawing/2014/main" id="{5143250C-79E7-22E5-4EE7-A9B8992A8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" b="-1"/>
          <a:stretch>
            <a:fillRect/>
          </a:stretch>
        </p:blipFill>
        <p:spPr>
          <a:xfrm>
            <a:off x="6344080" y="5853816"/>
            <a:ext cx="1791929" cy="1859765"/>
          </a:xfrm>
          <a:prstGeom prst="rect">
            <a:avLst/>
          </a:prstGeom>
        </p:spPr>
      </p:pic>
      <p:pic>
        <p:nvPicPr>
          <p:cNvPr id="12" name="Imagem 11" descr="Logotipo">
            <a:extLst>
              <a:ext uri="{FF2B5EF4-FFF2-40B4-BE49-F238E27FC236}">
                <a16:creationId xmlns:a16="http://schemas.microsoft.com/office/drawing/2014/main" id="{73B7D56D-99FA-79D7-1305-5316555A8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514" y="7445505"/>
            <a:ext cx="6321036" cy="3555582"/>
          </a:xfrm>
          <a:prstGeom prst="rect">
            <a:avLst/>
          </a:prstGeom>
        </p:spPr>
      </p:pic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1D1FAE0C-A4D6-ED45-B4A0-E2EED8929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PYTHON AUTOMAÇÃO SUPREMA  EDMUNDO BATISTA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19B65B0C-FBC0-E4B4-5B91-85117AC8A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887D-6A72-44B6-9EE6-F18FF37BAB3A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6800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4937A-6997-307D-8D25-6BEE15FA0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ulo_componente">
            <a:extLst>
              <a:ext uri="{FF2B5EF4-FFF2-40B4-BE49-F238E27FC236}">
                <a16:creationId xmlns:a16="http://schemas.microsoft.com/office/drawing/2014/main" id="{7D4D1CE2-8357-F532-2EF6-18B0F63D3C5C}"/>
              </a:ext>
            </a:extLst>
          </p:cNvPr>
          <p:cNvSpPr txBox="1">
            <a:spLocks/>
          </p:cNvSpPr>
          <p:nvPr/>
        </p:nvSpPr>
        <p:spPr>
          <a:xfrm>
            <a:off x="909263" y="918790"/>
            <a:ext cx="8691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Obrigado pelo seu tempo dedicado!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DECFF76-E939-3C6B-6D87-F36C511206F9}"/>
              </a:ext>
            </a:extLst>
          </p:cNvPr>
          <p:cNvSpPr/>
          <p:nvPr/>
        </p:nvSpPr>
        <p:spPr>
          <a:xfrm rot="10800000">
            <a:off x="700180" y="9055"/>
            <a:ext cx="143882" cy="1440000"/>
          </a:xfrm>
          <a:prstGeom prst="rect">
            <a:avLst/>
          </a:prstGeom>
          <a:gradFill flip="none" rotWithShape="1">
            <a:gsLst>
              <a:gs pos="0">
                <a:srgbClr val="7936A4">
                  <a:lumMod val="67000"/>
                </a:srgbClr>
              </a:gs>
              <a:gs pos="50000">
                <a:srgbClr val="6B3E8D"/>
              </a:gs>
              <a:gs pos="82000">
                <a:schemeClr val="accent5">
                  <a:lumMod val="60000"/>
                  <a:lumOff val="40000"/>
                </a:schemeClr>
              </a:gs>
              <a:gs pos="100000">
                <a:srgbClr val="7030A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6B16AE8C-263A-9780-7793-5479CEA8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PYTHON AUTOMAÇÃO SUPREMA  EDMUNDO BATISTA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F6F78B49-81F4-B08E-A268-C74641F20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887D-6A72-44B6-9EE6-F18FF37BAB3A}" type="slidenum">
              <a:rPr lang="pt-BR" smtClean="0"/>
              <a:t>22</a:t>
            </a:fld>
            <a:endParaRPr lang="pt-BR"/>
          </a:p>
        </p:txBody>
      </p:sp>
      <p:sp>
        <p:nvSpPr>
          <p:cNvPr id="3" name="texto_componente">
            <a:extLst>
              <a:ext uri="{FF2B5EF4-FFF2-40B4-BE49-F238E27FC236}">
                <a16:creationId xmlns:a16="http://schemas.microsoft.com/office/drawing/2014/main" id="{F84B3000-ADA4-A7ED-6848-47555EF6F7AA}"/>
              </a:ext>
            </a:extLst>
          </p:cNvPr>
          <p:cNvSpPr txBox="1"/>
          <p:nvPr/>
        </p:nvSpPr>
        <p:spPr>
          <a:xfrm>
            <a:off x="782410" y="2475303"/>
            <a:ext cx="78166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Este material foi produzido com o suporte de ferramentas de inteligência artificial e diagramado manualmente.</a:t>
            </a:r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O processo de criação está documentado no meu GitHub.</a:t>
            </a:r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Por se tratar de um experimento educacional, o conteúdo não passou por validação humana rigorosa e pode apresentar inconsistências.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DE1FE13-B205-A1D1-D45B-88DABB03F3E8}"/>
              </a:ext>
            </a:extLst>
          </p:cNvPr>
          <p:cNvSpPr/>
          <p:nvPr/>
        </p:nvSpPr>
        <p:spPr>
          <a:xfrm>
            <a:off x="1036115" y="8425249"/>
            <a:ext cx="7562940" cy="646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hlinkClick r:id="rId2"/>
              </a:rPr>
              <a:t>https://github.com/eddgh/ebook-feito-com-ia.git</a:t>
            </a:r>
            <a:endParaRPr lang="pt-BR" b="1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48E7A5A-F9D5-6A52-478C-1EE45A3CEA89}"/>
              </a:ext>
            </a:extLst>
          </p:cNvPr>
          <p:cNvSpPr txBox="1"/>
          <p:nvPr/>
        </p:nvSpPr>
        <p:spPr>
          <a:xfrm>
            <a:off x="1906489" y="9264593"/>
            <a:ext cx="1329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✍️ Autor:</a:t>
            </a:r>
          </a:p>
        </p:txBody>
      </p:sp>
      <p:pic>
        <p:nvPicPr>
          <p:cNvPr id="18" name="Imagem 17" descr="Homem com camisa verde&#10;&#10;O conteúdo gerado por IA pode estar incorreto.">
            <a:extLst>
              <a:ext uri="{FF2B5EF4-FFF2-40B4-BE49-F238E27FC236}">
                <a16:creationId xmlns:a16="http://schemas.microsoft.com/office/drawing/2014/main" id="{8C58291F-9995-9DFD-1859-16DA84698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489" y="9678949"/>
            <a:ext cx="1329080" cy="16040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8B9B73E-228E-F1A5-A4B7-4C5BA1668C42}"/>
              </a:ext>
            </a:extLst>
          </p:cNvPr>
          <p:cNvSpPr txBox="1"/>
          <p:nvPr/>
        </p:nvSpPr>
        <p:spPr>
          <a:xfrm>
            <a:off x="1480550" y="11375529"/>
            <a:ext cx="2309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EDMUNDO BATISTA</a:t>
            </a:r>
          </a:p>
        </p:txBody>
      </p:sp>
      <p:pic>
        <p:nvPicPr>
          <p:cNvPr id="21" name="Imagem 20" descr="Forma&#10;&#10;O conteúdo gerado por IA pode estar incorreto.">
            <a:extLst>
              <a:ext uri="{FF2B5EF4-FFF2-40B4-BE49-F238E27FC236}">
                <a16:creationId xmlns:a16="http://schemas.microsoft.com/office/drawing/2014/main" id="{D243ED6A-9BB2-F833-D6D5-3C5DCAAD2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866" y="5687166"/>
            <a:ext cx="2517468" cy="2517468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10CEAB95-A886-98BE-E617-7E645FE44CCB}"/>
              </a:ext>
            </a:extLst>
          </p:cNvPr>
          <p:cNvSpPr/>
          <p:nvPr/>
        </p:nvSpPr>
        <p:spPr>
          <a:xfrm>
            <a:off x="4729309" y="10054394"/>
            <a:ext cx="4103077" cy="681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hlinkClick r:id="rId5"/>
              </a:rPr>
              <a:t>http://www.linkedin.com/in/edmundo-josé-3660b76a</a:t>
            </a:r>
            <a:endParaRPr lang="pt-BR" sz="1200" b="1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ABF1938-59B8-6727-7EC2-55FEA8771110}"/>
              </a:ext>
            </a:extLst>
          </p:cNvPr>
          <p:cNvSpPr/>
          <p:nvPr/>
        </p:nvSpPr>
        <p:spPr>
          <a:xfrm>
            <a:off x="4331220" y="10636572"/>
            <a:ext cx="3023057" cy="646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hlinkClick r:id="rId6"/>
              </a:rPr>
              <a:t>https://github.com/eddgh</a:t>
            </a:r>
            <a:endParaRPr lang="pt-BR" sz="1200" b="1" dirty="0"/>
          </a:p>
        </p:txBody>
      </p:sp>
      <p:pic>
        <p:nvPicPr>
          <p:cNvPr id="26" name="Imagem 25" descr="Ícone&#10;&#10;O conteúdo gerado por IA pode estar incorreto.">
            <a:extLst>
              <a:ext uri="{FF2B5EF4-FFF2-40B4-BE49-F238E27FC236}">
                <a16:creationId xmlns:a16="http://schemas.microsoft.com/office/drawing/2014/main" id="{D4DC119E-6709-58AC-B643-856E62AEDC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455" y="10695400"/>
            <a:ext cx="486553" cy="628172"/>
          </a:xfrm>
          <a:prstGeom prst="rect">
            <a:avLst/>
          </a:prstGeom>
        </p:spPr>
      </p:pic>
      <p:pic>
        <p:nvPicPr>
          <p:cNvPr id="28" name="Imagem 27" descr="Uma imagem contendo Diagrama&#10;&#10;O conteúdo gerado por IA pode estar incorreto.">
            <a:extLst>
              <a:ext uri="{FF2B5EF4-FFF2-40B4-BE49-F238E27FC236}">
                <a16:creationId xmlns:a16="http://schemas.microsoft.com/office/drawing/2014/main" id="{99814FB9-38DE-AB53-E804-8485F72079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438" y="10231425"/>
            <a:ext cx="364586" cy="36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85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BE02E-694F-1D8C-8E48-E2FFAEDD6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D62A263-D7DA-BEB0-3F93-CD587EC782DF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D1EEDC5-CF77-EC92-A8F6-ADFFE95EE1EC}"/>
              </a:ext>
            </a:extLst>
          </p:cNvPr>
          <p:cNvSpPr txBox="1"/>
          <p:nvPr/>
        </p:nvSpPr>
        <p:spPr>
          <a:xfrm>
            <a:off x="1391137" y="5970957"/>
            <a:ext cx="73542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CONCEITOS ESSENCIAIS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941B900-BA7D-A41E-A645-070369899FF9}"/>
              </a:ext>
            </a:extLst>
          </p:cNvPr>
          <p:cNvSpPr txBox="1"/>
          <p:nvPr/>
        </p:nvSpPr>
        <p:spPr>
          <a:xfrm>
            <a:off x="3012830" y="1891873"/>
            <a:ext cx="357554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 w="28575">
                  <a:solidFill>
                    <a:srgbClr val="7936A4"/>
                  </a:solidFill>
                </a:ln>
                <a:noFill/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01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0A10737-1E06-5250-432C-32BE14967A2C}"/>
              </a:ext>
            </a:extLst>
          </p:cNvPr>
          <p:cNvSpPr/>
          <p:nvPr/>
        </p:nvSpPr>
        <p:spPr>
          <a:xfrm>
            <a:off x="963247" y="8784496"/>
            <a:ext cx="7893537" cy="156858"/>
          </a:xfrm>
          <a:prstGeom prst="rect">
            <a:avLst/>
          </a:prstGeom>
          <a:gradFill>
            <a:gsLst>
              <a:gs pos="0">
                <a:srgbClr val="002060">
                  <a:lumMod val="66000"/>
                </a:srgbClr>
              </a:gs>
              <a:gs pos="74000">
                <a:srgbClr val="6B3E8D"/>
              </a:gs>
              <a:gs pos="83000">
                <a:schemeClr val="accent5">
                  <a:lumMod val="60000"/>
                  <a:lumOff val="40000"/>
                </a:schemeClr>
              </a:gs>
              <a:gs pos="100000">
                <a:srgbClr val="7030A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86207B5E-334A-08FB-B96F-A78792DB03F9}"/>
              </a:ext>
            </a:extLst>
          </p:cNvPr>
          <p:cNvSpPr txBox="1"/>
          <p:nvPr/>
        </p:nvSpPr>
        <p:spPr>
          <a:xfrm>
            <a:off x="909263" y="9234364"/>
            <a:ext cx="781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Antes de automatizar, é importante dominar o básico.</a:t>
            </a:r>
          </a:p>
        </p:txBody>
      </p:sp>
    </p:spTree>
    <p:extLst>
      <p:ext uri="{BB962C8B-B14F-4D97-AF65-F5344CB8AC3E}">
        <p14:creationId xmlns:p14="http://schemas.microsoft.com/office/powerpoint/2010/main" val="3353538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154ED-29C2-A27B-A213-9D123F839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o_componente">
            <a:extLst>
              <a:ext uri="{FF2B5EF4-FFF2-40B4-BE49-F238E27FC236}">
                <a16:creationId xmlns:a16="http://schemas.microsoft.com/office/drawing/2014/main" id="{A728CEF9-2A2A-A844-A329-06830C5AE276}"/>
              </a:ext>
            </a:extLst>
          </p:cNvPr>
          <p:cNvSpPr txBox="1"/>
          <p:nvPr/>
        </p:nvSpPr>
        <p:spPr>
          <a:xfrm>
            <a:off x="909263" y="3419711"/>
            <a:ext cx="781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Servem para guardar informações.</a:t>
            </a:r>
          </a:p>
        </p:txBody>
      </p:sp>
      <p:sp>
        <p:nvSpPr>
          <p:cNvPr id="6" name="subtitulo_componente">
            <a:extLst>
              <a:ext uri="{FF2B5EF4-FFF2-40B4-BE49-F238E27FC236}">
                <a16:creationId xmlns:a16="http://schemas.microsoft.com/office/drawing/2014/main" id="{436B1086-78A0-8D13-3301-61D2ACDDB2A3}"/>
              </a:ext>
            </a:extLst>
          </p:cNvPr>
          <p:cNvSpPr txBox="1"/>
          <p:nvPr/>
        </p:nvSpPr>
        <p:spPr>
          <a:xfrm>
            <a:off x="909263" y="2283168"/>
            <a:ext cx="8691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Variáveis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34A95FE3-E211-DC74-F7E8-39090AE41950}"/>
              </a:ext>
            </a:extLst>
          </p:cNvPr>
          <p:cNvSpPr txBox="1">
            <a:spLocks/>
          </p:cNvSpPr>
          <p:nvPr/>
        </p:nvSpPr>
        <p:spPr>
          <a:xfrm>
            <a:off x="909263" y="918790"/>
            <a:ext cx="8691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Conceitos Essenciais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4A99E47-6FF2-672D-BA95-2D30DEA2B880}"/>
              </a:ext>
            </a:extLst>
          </p:cNvPr>
          <p:cNvSpPr/>
          <p:nvPr/>
        </p:nvSpPr>
        <p:spPr>
          <a:xfrm rot="10800000">
            <a:off x="700180" y="9055"/>
            <a:ext cx="143882" cy="1440000"/>
          </a:xfrm>
          <a:prstGeom prst="rect">
            <a:avLst/>
          </a:prstGeom>
          <a:gradFill flip="none" rotWithShape="1">
            <a:gsLst>
              <a:gs pos="0">
                <a:srgbClr val="7936A4">
                  <a:lumMod val="67000"/>
                </a:srgbClr>
              </a:gs>
              <a:gs pos="50000">
                <a:srgbClr val="6B3E8D"/>
              </a:gs>
              <a:gs pos="82000">
                <a:schemeClr val="accent5">
                  <a:lumMod val="60000"/>
                  <a:lumOff val="40000"/>
                </a:schemeClr>
              </a:gs>
              <a:gs pos="100000">
                <a:srgbClr val="7030A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F12D322-9666-283B-3E5D-8802E505B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" y="3904267"/>
            <a:ext cx="9601200" cy="4260437"/>
          </a:xfrm>
          <a:prstGeom prst="rect">
            <a:avLst/>
          </a:prstGeom>
        </p:spPr>
      </p:pic>
      <p:sp>
        <p:nvSpPr>
          <p:cNvPr id="14" name="subtitulo_componente">
            <a:extLst>
              <a:ext uri="{FF2B5EF4-FFF2-40B4-BE49-F238E27FC236}">
                <a16:creationId xmlns:a16="http://schemas.microsoft.com/office/drawing/2014/main" id="{26A7BEC1-52D5-8937-8C8A-BD5216C52850}"/>
              </a:ext>
            </a:extLst>
          </p:cNvPr>
          <p:cNvSpPr txBox="1"/>
          <p:nvPr/>
        </p:nvSpPr>
        <p:spPr>
          <a:xfrm>
            <a:off x="909263" y="8117807"/>
            <a:ext cx="8691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Tipos de Dados</a:t>
            </a:r>
          </a:p>
        </p:txBody>
      </p:sp>
      <p:sp>
        <p:nvSpPr>
          <p:cNvPr id="15" name="texto_componente">
            <a:extLst>
              <a:ext uri="{FF2B5EF4-FFF2-40B4-BE49-F238E27FC236}">
                <a16:creationId xmlns:a16="http://schemas.microsoft.com/office/drawing/2014/main" id="{A96B279A-F15F-6FFB-F2B0-C84E0E4B4B17}"/>
              </a:ext>
            </a:extLst>
          </p:cNvPr>
          <p:cNvSpPr txBox="1"/>
          <p:nvPr/>
        </p:nvSpPr>
        <p:spPr>
          <a:xfrm>
            <a:off x="909263" y="8816235"/>
            <a:ext cx="7812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números inteiros → 10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números decimais → 3.14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textos → "Python"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bool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verdadeiro ou falso →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False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E196C95-DD10-F6FE-02A0-BC7268DD1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PYTHON AUTOMAÇÃO SUPREMA  EDMUNDO BATISTA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7995423-3929-350F-1AD8-D84110C9E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887D-6A72-44B6-9EE6-F18FF37BAB3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87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ED7C1-EC56-12A0-5C31-5C13630A4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o_componente">
            <a:extLst>
              <a:ext uri="{FF2B5EF4-FFF2-40B4-BE49-F238E27FC236}">
                <a16:creationId xmlns:a16="http://schemas.microsoft.com/office/drawing/2014/main" id="{9A71851A-BBEA-F40D-CC7F-8BE8AC928CA3}"/>
              </a:ext>
            </a:extLst>
          </p:cNvPr>
          <p:cNvSpPr txBox="1"/>
          <p:nvPr/>
        </p:nvSpPr>
        <p:spPr>
          <a:xfrm>
            <a:off x="909263" y="3419711"/>
            <a:ext cx="781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Usadas para decidir o fluxo do programa.</a:t>
            </a:r>
          </a:p>
        </p:txBody>
      </p:sp>
      <p:sp>
        <p:nvSpPr>
          <p:cNvPr id="6" name="subtitulo_componente">
            <a:extLst>
              <a:ext uri="{FF2B5EF4-FFF2-40B4-BE49-F238E27FC236}">
                <a16:creationId xmlns:a16="http://schemas.microsoft.com/office/drawing/2014/main" id="{44744B54-B926-17C1-E3B0-9DB67DFCF54B}"/>
              </a:ext>
            </a:extLst>
          </p:cNvPr>
          <p:cNvSpPr txBox="1"/>
          <p:nvPr/>
        </p:nvSpPr>
        <p:spPr>
          <a:xfrm>
            <a:off x="909263" y="2283168"/>
            <a:ext cx="8691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Estruturas de Controle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5F9CA60A-0D55-EE5D-A29D-0A87B9396B00}"/>
              </a:ext>
            </a:extLst>
          </p:cNvPr>
          <p:cNvSpPr txBox="1">
            <a:spLocks/>
          </p:cNvSpPr>
          <p:nvPr/>
        </p:nvSpPr>
        <p:spPr>
          <a:xfrm>
            <a:off x="909263" y="918790"/>
            <a:ext cx="8691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Conceitos Essenciais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EA0ED60-6765-DD2C-0DD9-81F1D1BD094B}"/>
              </a:ext>
            </a:extLst>
          </p:cNvPr>
          <p:cNvSpPr/>
          <p:nvPr/>
        </p:nvSpPr>
        <p:spPr>
          <a:xfrm rot="10800000">
            <a:off x="700180" y="9055"/>
            <a:ext cx="143882" cy="1440000"/>
          </a:xfrm>
          <a:prstGeom prst="rect">
            <a:avLst/>
          </a:prstGeom>
          <a:gradFill flip="none" rotWithShape="1">
            <a:gsLst>
              <a:gs pos="0">
                <a:srgbClr val="7936A4">
                  <a:lumMod val="67000"/>
                </a:srgbClr>
              </a:gs>
              <a:gs pos="50000">
                <a:srgbClr val="6B3E8D"/>
              </a:gs>
              <a:gs pos="82000">
                <a:schemeClr val="accent5">
                  <a:lumMod val="60000"/>
                  <a:lumOff val="40000"/>
                </a:schemeClr>
              </a:gs>
              <a:gs pos="100000">
                <a:srgbClr val="7030A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326E22B-6746-08A8-731E-8A3D61844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0581"/>
            <a:ext cx="9601200" cy="4260437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FE89E2C3-468F-BC50-4949-6F9FFB1D5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PYTHON AUTOMAÇÃO SUPREMA  EDMUNDO BATISTA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3452E607-FE26-9B65-9B9E-636632615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887D-6A72-44B6-9EE6-F18FF37BAB3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3222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8E1F5-DB39-82E0-1C59-8502D18D3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o_componente">
            <a:extLst>
              <a:ext uri="{FF2B5EF4-FFF2-40B4-BE49-F238E27FC236}">
                <a16:creationId xmlns:a16="http://schemas.microsoft.com/office/drawing/2014/main" id="{8680818C-2758-88A9-EE40-C02CDDBA3D31}"/>
              </a:ext>
            </a:extLst>
          </p:cNvPr>
          <p:cNvSpPr txBox="1"/>
          <p:nvPr/>
        </p:nvSpPr>
        <p:spPr>
          <a:xfrm>
            <a:off x="909263" y="3419711"/>
            <a:ext cx="781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Executam ações repetidamente.</a:t>
            </a:r>
          </a:p>
        </p:txBody>
      </p:sp>
      <p:sp>
        <p:nvSpPr>
          <p:cNvPr id="6" name="subtitulo_componente">
            <a:extLst>
              <a:ext uri="{FF2B5EF4-FFF2-40B4-BE49-F238E27FC236}">
                <a16:creationId xmlns:a16="http://schemas.microsoft.com/office/drawing/2014/main" id="{A8141FD8-CFD0-6B6C-CF71-F12709D5C859}"/>
              </a:ext>
            </a:extLst>
          </p:cNvPr>
          <p:cNvSpPr txBox="1"/>
          <p:nvPr/>
        </p:nvSpPr>
        <p:spPr>
          <a:xfrm>
            <a:off x="909263" y="2283168"/>
            <a:ext cx="8691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Laços de Repetição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5753F98F-FD70-D217-F343-E6761B518581}"/>
              </a:ext>
            </a:extLst>
          </p:cNvPr>
          <p:cNvSpPr txBox="1">
            <a:spLocks/>
          </p:cNvSpPr>
          <p:nvPr/>
        </p:nvSpPr>
        <p:spPr>
          <a:xfrm>
            <a:off x="909263" y="918790"/>
            <a:ext cx="8691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Conceitos Essenciais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3CCB651-A554-36C8-40E6-5B67009F7430}"/>
              </a:ext>
            </a:extLst>
          </p:cNvPr>
          <p:cNvSpPr/>
          <p:nvPr/>
        </p:nvSpPr>
        <p:spPr>
          <a:xfrm rot="10800000">
            <a:off x="700180" y="9055"/>
            <a:ext cx="143882" cy="1440000"/>
          </a:xfrm>
          <a:prstGeom prst="rect">
            <a:avLst/>
          </a:prstGeom>
          <a:gradFill flip="none" rotWithShape="1">
            <a:gsLst>
              <a:gs pos="0">
                <a:srgbClr val="7936A4">
                  <a:lumMod val="67000"/>
                </a:srgbClr>
              </a:gs>
              <a:gs pos="50000">
                <a:srgbClr val="6B3E8D"/>
              </a:gs>
              <a:gs pos="82000">
                <a:schemeClr val="accent5">
                  <a:lumMod val="60000"/>
                  <a:lumOff val="40000"/>
                </a:schemeClr>
              </a:gs>
              <a:gs pos="100000">
                <a:srgbClr val="7030A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88D3747-A605-35E6-9806-663E165BE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0581"/>
            <a:ext cx="9601200" cy="4260437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8055E29D-2813-1585-97F5-667821083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PYTHON AUTOMAÇÃO SUPREMA  EDMUNDO BATISTA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5D06095-9D2C-9FBA-3C38-43C3DD3EF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887D-6A72-44B6-9EE6-F18FF37BAB3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0128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11D10-9111-039F-85AD-741FDF3D4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2AF66F9-D655-39F3-C3E4-B1937F036B46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3183A05-2E11-0959-21E4-85E51AAADA25}"/>
              </a:ext>
            </a:extLst>
          </p:cNvPr>
          <p:cNvSpPr txBox="1"/>
          <p:nvPr/>
        </p:nvSpPr>
        <p:spPr>
          <a:xfrm>
            <a:off x="1391137" y="6181970"/>
            <a:ext cx="735427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7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Funções: Tornando o Código Reutilizável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2F5C90A-F099-D01C-D231-DF1D882FC893}"/>
              </a:ext>
            </a:extLst>
          </p:cNvPr>
          <p:cNvSpPr txBox="1"/>
          <p:nvPr/>
        </p:nvSpPr>
        <p:spPr>
          <a:xfrm>
            <a:off x="2778369" y="1891873"/>
            <a:ext cx="4044462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 w="28575">
                  <a:solidFill>
                    <a:srgbClr val="7936A4"/>
                  </a:solidFill>
                </a:ln>
                <a:noFill/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9AAFA4A-1D48-8BCC-F0AE-841DBAE9D044}"/>
              </a:ext>
            </a:extLst>
          </p:cNvPr>
          <p:cNvSpPr/>
          <p:nvPr/>
        </p:nvSpPr>
        <p:spPr>
          <a:xfrm>
            <a:off x="963247" y="8784496"/>
            <a:ext cx="7893537" cy="156858"/>
          </a:xfrm>
          <a:prstGeom prst="rect">
            <a:avLst/>
          </a:prstGeom>
          <a:gradFill>
            <a:gsLst>
              <a:gs pos="0">
                <a:srgbClr val="002060">
                  <a:lumMod val="66000"/>
                </a:srgbClr>
              </a:gs>
              <a:gs pos="74000">
                <a:srgbClr val="6B3E8D"/>
              </a:gs>
              <a:gs pos="83000">
                <a:schemeClr val="accent5">
                  <a:lumMod val="60000"/>
                  <a:lumOff val="40000"/>
                </a:schemeClr>
              </a:gs>
              <a:gs pos="100000">
                <a:srgbClr val="7030A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08B01F8E-87F9-1DE2-F711-19AED6634A7A}"/>
              </a:ext>
            </a:extLst>
          </p:cNvPr>
          <p:cNvSpPr txBox="1"/>
          <p:nvPr/>
        </p:nvSpPr>
        <p:spPr>
          <a:xfrm>
            <a:off x="909263" y="9234364"/>
            <a:ext cx="781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Funções permitem organizar o código em blocos reutilizáveis.</a:t>
            </a:r>
          </a:p>
        </p:txBody>
      </p:sp>
    </p:spTree>
    <p:extLst>
      <p:ext uri="{BB962C8B-B14F-4D97-AF65-F5344CB8AC3E}">
        <p14:creationId xmlns:p14="http://schemas.microsoft.com/office/powerpoint/2010/main" val="1734152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7CCD2-FFA3-9D70-956C-CD0D00AC2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o_componente">
            <a:extLst>
              <a:ext uri="{FF2B5EF4-FFF2-40B4-BE49-F238E27FC236}">
                <a16:creationId xmlns:a16="http://schemas.microsoft.com/office/drawing/2014/main" id="{471AD667-2D9A-EF89-8808-5789FABBBEEF}"/>
              </a:ext>
            </a:extLst>
          </p:cNvPr>
          <p:cNvSpPr txBox="1"/>
          <p:nvPr/>
        </p:nvSpPr>
        <p:spPr>
          <a:xfrm>
            <a:off x="909263" y="3419711"/>
            <a:ext cx="781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Funções permitem organizar o código em blocos reutilizáveis.</a:t>
            </a:r>
          </a:p>
        </p:txBody>
      </p:sp>
      <p:sp>
        <p:nvSpPr>
          <p:cNvPr id="6" name="subtitulo_componente">
            <a:extLst>
              <a:ext uri="{FF2B5EF4-FFF2-40B4-BE49-F238E27FC236}">
                <a16:creationId xmlns:a16="http://schemas.microsoft.com/office/drawing/2014/main" id="{779D1AE1-3FB9-EFE6-865C-406E97390A3B}"/>
              </a:ext>
            </a:extLst>
          </p:cNvPr>
          <p:cNvSpPr txBox="1"/>
          <p:nvPr/>
        </p:nvSpPr>
        <p:spPr>
          <a:xfrm>
            <a:off x="909263" y="2283168"/>
            <a:ext cx="8691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Tornando o Código Reutilizável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A0BE9FB8-259E-7FB8-B9F7-88A3DD356108}"/>
              </a:ext>
            </a:extLst>
          </p:cNvPr>
          <p:cNvSpPr txBox="1">
            <a:spLocks/>
          </p:cNvSpPr>
          <p:nvPr/>
        </p:nvSpPr>
        <p:spPr>
          <a:xfrm>
            <a:off x="909263" y="918790"/>
            <a:ext cx="8691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Funções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181E7BF-D75F-AE63-3465-4698FF1B5818}"/>
              </a:ext>
            </a:extLst>
          </p:cNvPr>
          <p:cNvSpPr/>
          <p:nvPr/>
        </p:nvSpPr>
        <p:spPr>
          <a:xfrm rot="10800000">
            <a:off x="700180" y="9055"/>
            <a:ext cx="143882" cy="1440000"/>
          </a:xfrm>
          <a:prstGeom prst="rect">
            <a:avLst/>
          </a:prstGeom>
          <a:gradFill flip="none" rotWithShape="1">
            <a:gsLst>
              <a:gs pos="0">
                <a:srgbClr val="7936A4">
                  <a:lumMod val="67000"/>
                </a:srgbClr>
              </a:gs>
              <a:gs pos="50000">
                <a:srgbClr val="6B3E8D"/>
              </a:gs>
              <a:gs pos="82000">
                <a:schemeClr val="accent5">
                  <a:lumMod val="60000"/>
                  <a:lumOff val="40000"/>
                </a:schemeClr>
              </a:gs>
              <a:gs pos="100000">
                <a:srgbClr val="7030A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8AD12F8-E300-07B1-2F64-D39B6AD0B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0581"/>
            <a:ext cx="9601200" cy="4260437"/>
          </a:xfrm>
          <a:prstGeom prst="rect">
            <a:avLst/>
          </a:prstGeom>
        </p:spPr>
      </p:pic>
      <p:sp>
        <p:nvSpPr>
          <p:cNvPr id="7" name="texto_componente">
            <a:extLst>
              <a:ext uri="{FF2B5EF4-FFF2-40B4-BE49-F238E27FC236}">
                <a16:creationId xmlns:a16="http://schemas.microsoft.com/office/drawing/2014/main" id="{9E8968CD-31E3-2968-F8EF-22E8DF1739EC}"/>
              </a:ext>
            </a:extLst>
          </p:cNvPr>
          <p:cNvSpPr txBox="1"/>
          <p:nvPr/>
        </p:nvSpPr>
        <p:spPr>
          <a:xfrm>
            <a:off x="758093" y="8808419"/>
            <a:ext cx="7963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💡Dica: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Crie funções sempre que precisar repetir uma ação em vários pontos do seu código.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41C573D2-A9AF-C951-92C4-3242CB7A4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PYTHON AUTOMAÇÃO SUPREMA  EDMUNDO BATISTA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AA1BD8AC-3627-81DC-F806-3C8B8AB59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2887D-6A72-44B6-9EE6-F18FF37BAB3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0273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AB95E-B341-8890-1C3A-950BCA9C4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F3BDB71-0569-2DBA-6999-C43FBA5837B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CB7B225-4D31-813D-3AEE-DF806C4D0982}"/>
              </a:ext>
            </a:extLst>
          </p:cNvPr>
          <p:cNvSpPr txBox="1"/>
          <p:nvPr/>
        </p:nvSpPr>
        <p:spPr>
          <a:xfrm>
            <a:off x="1391137" y="6432064"/>
            <a:ext cx="73542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Principais Bibliotecas para Automação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9386930-24E2-0A45-2114-72D70536F00D}"/>
              </a:ext>
            </a:extLst>
          </p:cNvPr>
          <p:cNvSpPr txBox="1"/>
          <p:nvPr/>
        </p:nvSpPr>
        <p:spPr>
          <a:xfrm>
            <a:off x="2747108" y="1891873"/>
            <a:ext cx="410698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 w="28575">
                  <a:solidFill>
                    <a:srgbClr val="7936A4"/>
                  </a:solidFill>
                </a:ln>
                <a:noFill/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03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04E4D1A-8364-BAD0-CE9E-6C94C254A06C}"/>
              </a:ext>
            </a:extLst>
          </p:cNvPr>
          <p:cNvSpPr/>
          <p:nvPr/>
        </p:nvSpPr>
        <p:spPr>
          <a:xfrm>
            <a:off x="963247" y="8784496"/>
            <a:ext cx="7893537" cy="156858"/>
          </a:xfrm>
          <a:prstGeom prst="rect">
            <a:avLst/>
          </a:prstGeom>
          <a:gradFill>
            <a:gsLst>
              <a:gs pos="0">
                <a:srgbClr val="002060">
                  <a:lumMod val="66000"/>
                </a:srgbClr>
              </a:gs>
              <a:gs pos="74000">
                <a:srgbClr val="6B3E8D"/>
              </a:gs>
              <a:gs pos="83000">
                <a:schemeClr val="accent5">
                  <a:lumMod val="60000"/>
                  <a:lumOff val="40000"/>
                </a:schemeClr>
              </a:gs>
              <a:gs pos="100000">
                <a:srgbClr val="7030A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_componente">
            <a:extLst>
              <a:ext uri="{FF2B5EF4-FFF2-40B4-BE49-F238E27FC236}">
                <a16:creationId xmlns:a16="http://schemas.microsoft.com/office/drawing/2014/main" id="{2204EB94-BCF5-0194-9A34-AA11017E18E1}"/>
              </a:ext>
            </a:extLst>
          </p:cNvPr>
          <p:cNvSpPr txBox="1"/>
          <p:nvPr/>
        </p:nvSpPr>
        <p:spPr>
          <a:xfrm>
            <a:off x="909263" y="9234364"/>
            <a:ext cx="7812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tem milhares de bibliotecas prontas.</a:t>
            </a:r>
          </a:p>
        </p:txBody>
      </p:sp>
    </p:spTree>
    <p:extLst>
      <p:ext uri="{BB962C8B-B14F-4D97-AF65-F5344CB8AC3E}">
        <p14:creationId xmlns:p14="http://schemas.microsoft.com/office/powerpoint/2010/main" val="7587984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910</TotalTime>
  <Words>618</Words>
  <Application>Microsoft Office PowerPoint</Application>
  <PresentationFormat>Papel A3 (297 x 420 mm)</PresentationFormat>
  <Paragraphs>117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AUTOMAÇÃO SUPREMA</dc:title>
  <dc:subject>PYTHON, AUTOMAÇÃO, IA</dc:subject>
  <dc:creator>EDMUNDO JOSÉ BATISTA</dc:creator>
  <cp:lastModifiedBy>EDMUNDO JOSÉ BATISTA</cp:lastModifiedBy>
  <cp:revision>29</cp:revision>
  <dcterms:created xsi:type="dcterms:W3CDTF">2025-10-14T18:58:43Z</dcterms:created>
  <dcterms:modified xsi:type="dcterms:W3CDTF">2025-10-16T18:58:13Z</dcterms:modified>
</cp:coreProperties>
</file>